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>
      <p:cViewPr varScale="1">
        <p:scale>
          <a:sx n="102" d="100"/>
          <a:sy n="102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kamilaarumaisha\Documents\PTI\projek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milaarumaisha/Documents/PTI/projek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milaarumaisha/Documents/PTI/projek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milaarumaisha/Documents/PTI/projek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milaarumaisha/Documents/PTI/projek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milaarumaisha/Documents/PTI/projek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milaarumaisha/Documents/PTI/projek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milaarumaisha/Documents/PTI/projek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milaarumaisha/Documents/PTI/projek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dataset!$R$41</c:f>
              <c:strCache>
                <c:ptCount val="1"/>
                <c:pt idx="0">
                  <c:v>Rata-rata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d-ID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dataset!$Q$42:$Q$47</c:f>
              <c:strCache>
                <c:ptCount val="6"/>
                <c:pt idx="0">
                  <c:v>fresh</c:v>
                </c:pt>
                <c:pt idx="1">
                  <c:v>milk</c:v>
                </c:pt>
                <c:pt idx="2">
                  <c:v>grocery</c:v>
                </c:pt>
                <c:pt idx="3">
                  <c:v>frozen</c:v>
                </c:pt>
                <c:pt idx="4">
                  <c:v>detergent paper</c:v>
                </c:pt>
                <c:pt idx="5">
                  <c:v>delicassen</c:v>
                </c:pt>
              </c:strCache>
            </c:strRef>
          </c:cat>
          <c:val>
            <c:numRef>
              <c:f>dataset!$R$42:$R$47</c:f>
              <c:numCache>
                <c:formatCode>#,##0_ ;\-#,##0\ </c:formatCode>
                <c:ptCount val="6"/>
                <c:pt idx="0">
                  <c:v>12000.297727272728</c:v>
                </c:pt>
                <c:pt idx="1">
                  <c:v>5796.2659090909092</c:v>
                </c:pt>
                <c:pt idx="2">
                  <c:v>7951.2772727272732</c:v>
                </c:pt>
                <c:pt idx="3">
                  <c:v>3071.931818181818</c:v>
                </c:pt>
                <c:pt idx="4">
                  <c:v>2881.4931818181817</c:v>
                </c:pt>
                <c:pt idx="5">
                  <c:v>1524.8704545454545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7E-E84B-ACF7-AAD8C0AF3E3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927850655"/>
        <c:axId val="2074753423"/>
      </c:barChart>
      <c:catAx>
        <c:axId val="1927850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2074753423"/>
        <c:crosses val="autoZero"/>
        <c:auto val="1"/>
        <c:lblAlgn val="ctr"/>
        <c:lblOffset val="100"/>
        <c:noMultiLvlLbl val="0"/>
      </c:catAx>
      <c:valAx>
        <c:axId val="2074753423"/>
        <c:scaling>
          <c:orientation val="minMax"/>
        </c:scaling>
        <c:delete val="0"/>
        <c:axPos val="l"/>
        <c:numFmt formatCode="#,##0_ ;\-#,##0\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1927850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id-ID"/>
              <a:t>Kategori</a:t>
            </a:r>
            <a:r>
              <a:rPr lang="id-ID" baseline="0"/>
              <a:t> Produk</a:t>
            </a:r>
            <a:endParaRPr lang="id-ID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id-ID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dataset!$L$3</c:f>
              <c:strCache>
                <c:ptCount val="1"/>
                <c:pt idx="0">
                  <c:v>total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dataset!$K$4:$K$9</c:f>
              <c:strCache>
                <c:ptCount val="6"/>
                <c:pt idx="0">
                  <c:v>fresh</c:v>
                </c:pt>
                <c:pt idx="1">
                  <c:v>milk</c:v>
                </c:pt>
                <c:pt idx="2">
                  <c:v>grocery</c:v>
                </c:pt>
                <c:pt idx="3">
                  <c:v>frozen</c:v>
                </c:pt>
                <c:pt idx="4">
                  <c:v>detergent paper</c:v>
                </c:pt>
                <c:pt idx="5">
                  <c:v>delicassen</c:v>
                </c:pt>
              </c:strCache>
            </c:strRef>
          </c:cat>
          <c:val>
            <c:numRef>
              <c:f>dataset!$L$4:$L$9</c:f>
              <c:numCache>
                <c:formatCode>#,##0_ ;\-#,##0\ </c:formatCode>
                <c:ptCount val="6"/>
                <c:pt idx="0">
                  <c:v>5280131</c:v>
                </c:pt>
                <c:pt idx="1">
                  <c:v>2550357</c:v>
                </c:pt>
                <c:pt idx="2">
                  <c:v>3498562</c:v>
                </c:pt>
                <c:pt idx="3">
                  <c:v>1351650</c:v>
                </c:pt>
                <c:pt idx="4">
                  <c:v>1267857</c:v>
                </c:pt>
                <c:pt idx="5">
                  <c:v>670943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A8-FF42-81DC-A3133904004B}"/>
            </c:ext>
          </c:extLst>
        </c:ser>
        <c:ser>
          <c:idx val="1"/>
          <c:order val="1"/>
          <c:tx>
            <c:strRef>
              <c:f>dataset!$M$3</c:f>
              <c:strCache>
                <c:ptCount val="1"/>
                <c:pt idx="0">
                  <c:v>Rata-rata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dataset!$K$4:$K$9</c:f>
              <c:strCache>
                <c:ptCount val="6"/>
                <c:pt idx="0">
                  <c:v>fresh</c:v>
                </c:pt>
                <c:pt idx="1">
                  <c:v>milk</c:v>
                </c:pt>
                <c:pt idx="2">
                  <c:v>grocery</c:v>
                </c:pt>
                <c:pt idx="3">
                  <c:v>frozen</c:v>
                </c:pt>
                <c:pt idx="4">
                  <c:v>detergent paper</c:v>
                </c:pt>
                <c:pt idx="5">
                  <c:v>delicassen</c:v>
                </c:pt>
              </c:strCache>
            </c:strRef>
          </c:cat>
          <c:val>
            <c:numRef>
              <c:f>dataset!$M$4:$M$9</c:f>
              <c:numCache>
                <c:formatCode>#,##0_ ;\-#,##0\ </c:formatCode>
                <c:ptCount val="6"/>
                <c:pt idx="0">
                  <c:v>12000.297727272728</c:v>
                </c:pt>
                <c:pt idx="1">
                  <c:v>5796.2659090909092</c:v>
                </c:pt>
                <c:pt idx="2">
                  <c:v>7951.2772727272732</c:v>
                </c:pt>
                <c:pt idx="3">
                  <c:v>3071.931818181818</c:v>
                </c:pt>
                <c:pt idx="4">
                  <c:v>2881.4931818181817</c:v>
                </c:pt>
                <c:pt idx="5">
                  <c:v>1524.8704545454545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4A8-FF42-81DC-A3133904004B}"/>
            </c:ext>
          </c:extLst>
        </c:ser>
        <c:ser>
          <c:idx val="2"/>
          <c:order val="2"/>
          <c:tx>
            <c:strRef>
              <c:f>dataset!$N$3</c:f>
              <c:strCache>
                <c:ptCount val="1"/>
                <c:pt idx="0">
                  <c:v>Maks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dataset!$K$4:$K$9</c:f>
              <c:strCache>
                <c:ptCount val="6"/>
                <c:pt idx="0">
                  <c:v>fresh</c:v>
                </c:pt>
                <c:pt idx="1">
                  <c:v>milk</c:v>
                </c:pt>
                <c:pt idx="2">
                  <c:v>grocery</c:v>
                </c:pt>
                <c:pt idx="3">
                  <c:v>frozen</c:v>
                </c:pt>
                <c:pt idx="4">
                  <c:v>detergent paper</c:v>
                </c:pt>
                <c:pt idx="5">
                  <c:v>delicassen</c:v>
                </c:pt>
              </c:strCache>
            </c:strRef>
          </c:cat>
          <c:val>
            <c:numRef>
              <c:f>dataset!$N$4:$N$9</c:f>
              <c:numCache>
                <c:formatCode>#,##0_ ;\-#,##0\ </c:formatCode>
                <c:ptCount val="6"/>
                <c:pt idx="0">
                  <c:v>112151</c:v>
                </c:pt>
                <c:pt idx="1">
                  <c:v>73498</c:v>
                </c:pt>
                <c:pt idx="2">
                  <c:v>92780</c:v>
                </c:pt>
                <c:pt idx="3">
                  <c:v>60869</c:v>
                </c:pt>
                <c:pt idx="4">
                  <c:v>40827</c:v>
                </c:pt>
                <c:pt idx="5">
                  <c:v>47943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4A8-FF42-81DC-A313390400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axId val="1927874367"/>
        <c:axId val="2136080335"/>
      </c:barChart>
      <c:catAx>
        <c:axId val="1927874367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2136080335"/>
        <c:crosses val="autoZero"/>
        <c:auto val="1"/>
        <c:lblAlgn val="ctr"/>
        <c:lblOffset val="100"/>
        <c:noMultiLvlLbl val="0"/>
      </c:catAx>
      <c:valAx>
        <c:axId val="213608033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#,##0_ ;\-#,##0\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19278743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id-ID"/>
              <a:t>Kategori</a:t>
            </a:r>
            <a:r>
              <a:rPr lang="id-ID" baseline="0"/>
              <a:t> Produk</a:t>
            </a:r>
            <a:endParaRPr lang="id-ID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id-ID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dataset!$L$3</c:f>
              <c:strCache>
                <c:ptCount val="1"/>
                <c:pt idx="0">
                  <c:v>total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dataset!$K$4:$K$9</c:f>
              <c:strCache>
                <c:ptCount val="6"/>
                <c:pt idx="0">
                  <c:v>fresh</c:v>
                </c:pt>
                <c:pt idx="1">
                  <c:v>milk</c:v>
                </c:pt>
                <c:pt idx="2">
                  <c:v>grocery</c:v>
                </c:pt>
                <c:pt idx="3">
                  <c:v>frozen</c:v>
                </c:pt>
                <c:pt idx="4">
                  <c:v>detergent paper</c:v>
                </c:pt>
                <c:pt idx="5">
                  <c:v>delicassen</c:v>
                </c:pt>
              </c:strCache>
            </c:strRef>
          </c:cat>
          <c:val>
            <c:numRef>
              <c:f>dataset!$L$4:$L$9</c:f>
              <c:numCache>
                <c:formatCode>#,##0_ ;\-#,##0\ </c:formatCode>
                <c:ptCount val="6"/>
                <c:pt idx="0">
                  <c:v>5280131</c:v>
                </c:pt>
                <c:pt idx="1">
                  <c:v>2550357</c:v>
                </c:pt>
                <c:pt idx="2">
                  <c:v>3498562</c:v>
                </c:pt>
                <c:pt idx="3">
                  <c:v>1351650</c:v>
                </c:pt>
                <c:pt idx="4">
                  <c:v>1267857</c:v>
                </c:pt>
                <c:pt idx="5">
                  <c:v>670943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4C-3840-981D-2E32A38C3143}"/>
            </c:ext>
          </c:extLst>
        </c:ser>
        <c:ser>
          <c:idx val="1"/>
          <c:order val="1"/>
          <c:tx>
            <c:strRef>
              <c:f>dataset!$M$3</c:f>
              <c:strCache>
                <c:ptCount val="1"/>
                <c:pt idx="0">
                  <c:v>Rata-rata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dataset!$K$4:$K$9</c:f>
              <c:strCache>
                <c:ptCount val="6"/>
                <c:pt idx="0">
                  <c:v>fresh</c:v>
                </c:pt>
                <c:pt idx="1">
                  <c:v>milk</c:v>
                </c:pt>
                <c:pt idx="2">
                  <c:v>grocery</c:v>
                </c:pt>
                <c:pt idx="3">
                  <c:v>frozen</c:v>
                </c:pt>
                <c:pt idx="4">
                  <c:v>detergent paper</c:v>
                </c:pt>
                <c:pt idx="5">
                  <c:v>delicassen</c:v>
                </c:pt>
              </c:strCache>
            </c:strRef>
          </c:cat>
          <c:val>
            <c:numRef>
              <c:f>dataset!$M$4:$M$9</c:f>
              <c:numCache>
                <c:formatCode>#,##0_ ;\-#,##0\ </c:formatCode>
                <c:ptCount val="6"/>
                <c:pt idx="0">
                  <c:v>12000.297727272728</c:v>
                </c:pt>
                <c:pt idx="1">
                  <c:v>5796.2659090909092</c:v>
                </c:pt>
                <c:pt idx="2">
                  <c:v>7951.2772727272732</c:v>
                </c:pt>
                <c:pt idx="3">
                  <c:v>3071.931818181818</c:v>
                </c:pt>
                <c:pt idx="4">
                  <c:v>2881.4931818181817</c:v>
                </c:pt>
                <c:pt idx="5">
                  <c:v>1524.8704545454545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F4C-3840-981D-2E32A38C3143}"/>
            </c:ext>
          </c:extLst>
        </c:ser>
        <c:ser>
          <c:idx val="2"/>
          <c:order val="2"/>
          <c:tx>
            <c:strRef>
              <c:f>dataset!$N$3</c:f>
              <c:strCache>
                <c:ptCount val="1"/>
                <c:pt idx="0">
                  <c:v>Maks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dataset!$K$4:$K$9</c:f>
              <c:strCache>
                <c:ptCount val="6"/>
                <c:pt idx="0">
                  <c:v>fresh</c:v>
                </c:pt>
                <c:pt idx="1">
                  <c:v>milk</c:v>
                </c:pt>
                <c:pt idx="2">
                  <c:v>grocery</c:v>
                </c:pt>
                <c:pt idx="3">
                  <c:v>frozen</c:v>
                </c:pt>
                <c:pt idx="4">
                  <c:v>detergent paper</c:v>
                </c:pt>
                <c:pt idx="5">
                  <c:v>delicassen</c:v>
                </c:pt>
              </c:strCache>
            </c:strRef>
          </c:cat>
          <c:val>
            <c:numRef>
              <c:f>dataset!$N$4:$N$9</c:f>
              <c:numCache>
                <c:formatCode>#,##0_ ;\-#,##0\ </c:formatCode>
                <c:ptCount val="6"/>
                <c:pt idx="0">
                  <c:v>112151</c:v>
                </c:pt>
                <c:pt idx="1">
                  <c:v>73498</c:v>
                </c:pt>
                <c:pt idx="2">
                  <c:v>92780</c:v>
                </c:pt>
                <c:pt idx="3">
                  <c:v>60869</c:v>
                </c:pt>
                <c:pt idx="4">
                  <c:v>40827</c:v>
                </c:pt>
                <c:pt idx="5">
                  <c:v>47943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F4C-3840-981D-2E32A38C31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axId val="1927874367"/>
        <c:axId val="2136080335"/>
      </c:barChart>
      <c:catAx>
        <c:axId val="1927874367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2136080335"/>
        <c:crosses val="autoZero"/>
        <c:auto val="1"/>
        <c:lblAlgn val="ctr"/>
        <c:lblOffset val="100"/>
        <c:noMultiLvlLbl val="0"/>
      </c:catAx>
      <c:valAx>
        <c:axId val="213608033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#,##0_ ;\-#,##0\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19278743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[projek.xlsx]dataset!PivotTable6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channel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dataset!$R$3:$R$4</c:f>
              <c:strCache>
                <c:ptCount val="1"/>
                <c:pt idx="0">
                  <c:v>1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ED8F-DE46-A331-B55BB9EA7145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ED8F-DE46-A331-B55BB9EA7145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ED8F-DE46-A331-B55BB9EA7145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7-ED8F-DE46-A331-B55BB9EA7145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9-ED8F-DE46-A331-B55BB9EA7145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B-ED8F-DE46-A331-B55BB9EA7145}"/>
              </c:ext>
            </c:extLst>
          </c:dPt>
          <c:cat>
            <c:strRef>
              <c:f>dataset!$Q$5:$Q$10</c:f>
              <c:strCache>
                <c:ptCount val="6"/>
                <c:pt idx="0">
                  <c:v>Jumlah dari Delicassen</c:v>
                </c:pt>
                <c:pt idx="1">
                  <c:v>Jumlah dari Detergents_Paper</c:v>
                </c:pt>
                <c:pt idx="2">
                  <c:v>Jumlah dari Frozen</c:v>
                </c:pt>
                <c:pt idx="3">
                  <c:v>Jumlah dari Grocery</c:v>
                </c:pt>
                <c:pt idx="4">
                  <c:v>Jumlah dari Milk</c:v>
                </c:pt>
                <c:pt idx="5">
                  <c:v>Jumlah dari Fresh</c:v>
                </c:pt>
              </c:strCache>
            </c:strRef>
          </c:cat>
          <c:val>
            <c:numRef>
              <c:f>dataset!$R$5:$R$10</c:f>
              <c:numCache>
                <c:formatCode>#,##0</c:formatCode>
                <c:ptCount val="6"/>
                <c:pt idx="0">
                  <c:v>421955</c:v>
                </c:pt>
                <c:pt idx="1">
                  <c:v>235587</c:v>
                </c:pt>
                <c:pt idx="2">
                  <c:v>1116979</c:v>
                </c:pt>
                <c:pt idx="3">
                  <c:v>1180717</c:v>
                </c:pt>
                <c:pt idx="4">
                  <c:v>1028614</c:v>
                </c:pt>
                <c:pt idx="5">
                  <c:v>4015717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ED8F-DE46-A331-B55BB9EA7145}"/>
            </c:ext>
          </c:extLst>
        </c:ser>
        <c:ser>
          <c:idx val="1"/>
          <c:order val="1"/>
          <c:tx>
            <c:strRef>
              <c:f>dataset!$S$3:$S$4</c:f>
              <c:strCache>
                <c:ptCount val="1"/>
                <c:pt idx="0">
                  <c:v>2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E-ED8F-DE46-A331-B55BB9EA7145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0-ED8F-DE46-A331-B55BB9EA7145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2-ED8F-DE46-A331-B55BB9EA7145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4-ED8F-DE46-A331-B55BB9EA7145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6-ED8F-DE46-A331-B55BB9EA7145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8-ED8F-DE46-A331-B55BB9EA7145}"/>
              </c:ext>
            </c:extLst>
          </c:dPt>
          <c:cat>
            <c:strRef>
              <c:f>dataset!$Q$5:$Q$10</c:f>
              <c:strCache>
                <c:ptCount val="6"/>
                <c:pt idx="0">
                  <c:v>Jumlah dari Delicassen</c:v>
                </c:pt>
                <c:pt idx="1">
                  <c:v>Jumlah dari Detergents_Paper</c:v>
                </c:pt>
                <c:pt idx="2">
                  <c:v>Jumlah dari Frozen</c:v>
                </c:pt>
                <c:pt idx="3">
                  <c:v>Jumlah dari Grocery</c:v>
                </c:pt>
                <c:pt idx="4">
                  <c:v>Jumlah dari Milk</c:v>
                </c:pt>
                <c:pt idx="5">
                  <c:v>Jumlah dari Fresh</c:v>
                </c:pt>
              </c:strCache>
            </c:strRef>
          </c:cat>
          <c:val>
            <c:numRef>
              <c:f>dataset!$S$5:$S$10</c:f>
              <c:numCache>
                <c:formatCode>#,##0</c:formatCode>
                <c:ptCount val="6"/>
                <c:pt idx="0">
                  <c:v>248988</c:v>
                </c:pt>
                <c:pt idx="1">
                  <c:v>1032270</c:v>
                </c:pt>
                <c:pt idx="2">
                  <c:v>234671</c:v>
                </c:pt>
                <c:pt idx="3">
                  <c:v>2317845</c:v>
                </c:pt>
                <c:pt idx="4">
                  <c:v>1521743</c:v>
                </c:pt>
                <c:pt idx="5">
                  <c:v>1264414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ED8F-DE46-A331-B55BB9EA71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[projek.xlsx]dataset!PivotTable1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Region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dataset!$L$32:$L$33</c:f>
              <c:strCache>
                <c:ptCount val="1"/>
                <c:pt idx="0">
                  <c:v>1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6FA9-7D43-84F4-CE77B689AEA0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6FA9-7D43-84F4-CE77B689AEA0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6FA9-7D43-84F4-CE77B689AEA0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7-6FA9-7D43-84F4-CE77B689AEA0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9-6FA9-7D43-84F4-CE77B689AEA0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B-6FA9-7D43-84F4-CE77B689AEA0}"/>
              </c:ext>
            </c:extLst>
          </c:dPt>
          <c:cat>
            <c:strRef>
              <c:f>dataset!$K$34:$K$39</c:f>
              <c:strCache>
                <c:ptCount val="6"/>
                <c:pt idx="0">
                  <c:v>Jumlah dari Fresh</c:v>
                </c:pt>
                <c:pt idx="1">
                  <c:v>Jumlah dari Milk</c:v>
                </c:pt>
                <c:pt idx="2">
                  <c:v>Jumlah dari Grocery</c:v>
                </c:pt>
                <c:pt idx="3">
                  <c:v>Jumlah dari Frozen</c:v>
                </c:pt>
                <c:pt idx="4">
                  <c:v>Jumlah dari Detergents_Paper</c:v>
                </c:pt>
                <c:pt idx="5">
                  <c:v>Jumlah dari Delicassen</c:v>
                </c:pt>
              </c:strCache>
            </c:strRef>
          </c:cat>
          <c:val>
            <c:numRef>
              <c:f>dataset!$L$34:$L$39</c:f>
              <c:numCache>
                <c:formatCode>#,##0</c:formatCode>
                <c:ptCount val="6"/>
                <c:pt idx="0">
                  <c:v>854833</c:v>
                </c:pt>
                <c:pt idx="1">
                  <c:v>422454</c:v>
                </c:pt>
                <c:pt idx="2">
                  <c:v>570037</c:v>
                </c:pt>
                <c:pt idx="3">
                  <c:v>231026</c:v>
                </c:pt>
                <c:pt idx="4">
                  <c:v>204136</c:v>
                </c:pt>
                <c:pt idx="5">
                  <c:v>104327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FA9-7D43-84F4-CE77B689AEA0}"/>
            </c:ext>
          </c:extLst>
        </c:ser>
        <c:ser>
          <c:idx val="1"/>
          <c:order val="1"/>
          <c:tx>
            <c:strRef>
              <c:f>dataset!$M$32:$M$33</c:f>
              <c:strCache>
                <c:ptCount val="1"/>
                <c:pt idx="0">
                  <c:v>2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E-6FA9-7D43-84F4-CE77B689AEA0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0-6FA9-7D43-84F4-CE77B689AEA0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2-6FA9-7D43-84F4-CE77B689AEA0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4-6FA9-7D43-84F4-CE77B689AEA0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6-6FA9-7D43-84F4-CE77B689AEA0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8-6FA9-7D43-84F4-CE77B689AEA0}"/>
              </c:ext>
            </c:extLst>
          </c:dPt>
          <c:cat>
            <c:strRef>
              <c:f>dataset!$K$34:$K$39</c:f>
              <c:strCache>
                <c:ptCount val="6"/>
                <c:pt idx="0">
                  <c:v>Jumlah dari Fresh</c:v>
                </c:pt>
                <c:pt idx="1">
                  <c:v>Jumlah dari Milk</c:v>
                </c:pt>
                <c:pt idx="2">
                  <c:v>Jumlah dari Grocery</c:v>
                </c:pt>
                <c:pt idx="3">
                  <c:v>Jumlah dari Frozen</c:v>
                </c:pt>
                <c:pt idx="4">
                  <c:v>Jumlah dari Detergents_Paper</c:v>
                </c:pt>
                <c:pt idx="5">
                  <c:v>Jumlah dari Delicassen</c:v>
                </c:pt>
              </c:strCache>
            </c:strRef>
          </c:cat>
          <c:val>
            <c:numRef>
              <c:f>dataset!$M$34:$M$39</c:f>
              <c:numCache>
                <c:formatCode>#,##0</c:formatCode>
                <c:ptCount val="6"/>
                <c:pt idx="0">
                  <c:v>464721</c:v>
                </c:pt>
                <c:pt idx="1">
                  <c:v>239144</c:v>
                </c:pt>
                <c:pt idx="2">
                  <c:v>433274</c:v>
                </c:pt>
                <c:pt idx="3">
                  <c:v>190132</c:v>
                </c:pt>
                <c:pt idx="4">
                  <c:v>173311</c:v>
                </c:pt>
                <c:pt idx="5">
                  <c:v>54506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6FA9-7D43-84F4-CE77B689AEA0}"/>
            </c:ext>
          </c:extLst>
        </c:ser>
        <c:ser>
          <c:idx val="2"/>
          <c:order val="2"/>
          <c:tx>
            <c:strRef>
              <c:f>dataset!$N$32:$N$33</c:f>
              <c:strCache>
                <c:ptCount val="1"/>
                <c:pt idx="0">
                  <c:v>3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B-6FA9-7D43-84F4-CE77B689AEA0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D-6FA9-7D43-84F4-CE77B689AEA0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F-6FA9-7D43-84F4-CE77B689AEA0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21-6FA9-7D43-84F4-CE77B689AEA0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23-6FA9-7D43-84F4-CE77B689AEA0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25-6FA9-7D43-84F4-CE77B689AEA0}"/>
              </c:ext>
            </c:extLst>
          </c:dPt>
          <c:cat>
            <c:strRef>
              <c:f>dataset!$K$34:$K$39</c:f>
              <c:strCache>
                <c:ptCount val="6"/>
                <c:pt idx="0">
                  <c:v>Jumlah dari Fresh</c:v>
                </c:pt>
                <c:pt idx="1">
                  <c:v>Jumlah dari Milk</c:v>
                </c:pt>
                <c:pt idx="2">
                  <c:v>Jumlah dari Grocery</c:v>
                </c:pt>
                <c:pt idx="3">
                  <c:v>Jumlah dari Frozen</c:v>
                </c:pt>
                <c:pt idx="4">
                  <c:v>Jumlah dari Detergents_Paper</c:v>
                </c:pt>
                <c:pt idx="5">
                  <c:v>Jumlah dari Delicassen</c:v>
                </c:pt>
              </c:strCache>
            </c:strRef>
          </c:cat>
          <c:val>
            <c:numRef>
              <c:f>dataset!$N$34:$N$39</c:f>
              <c:numCache>
                <c:formatCode>#,##0</c:formatCode>
                <c:ptCount val="6"/>
                <c:pt idx="0">
                  <c:v>3960577</c:v>
                </c:pt>
                <c:pt idx="1">
                  <c:v>1888759</c:v>
                </c:pt>
                <c:pt idx="2">
                  <c:v>2495251</c:v>
                </c:pt>
                <c:pt idx="3">
                  <c:v>930492</c:v>
                </c:pt>
                <c:pt idx="4">
                  <c:v>890410</c:v>
                </c:pt>
                <c:pt idx="5">
                  <c:v>512110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6-6FA9-7D43-84F4-CE77B689A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[projek.xlsx]dataset!PivotTable1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Region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dataset!$L$32:$L$33</c:f>
              <c:strCache>
                <c:ptCount val="1"/>
                <c:pt idx="0">
                  <c:v>1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3643-2C4F-9895-0AFB44096A28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3643-2C4F-9895-0AFB44096A28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3643-2C4F-9895-0AFB44096A28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7-3643-2C4F-9895-0AFB44096A28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9-3643-2C4F-9895-0AFB44096A28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B-3643-2C4F-9895-0AFB44096A28}"/>
              </c:ext>
            </c:extLst>
          </c:dPt>
          <c:cat>
            <c:strRef>
              <c:f>dataset!$K$34:$K$39</c:f>
              <c:strCache>
                <c:ptCount val="6"/>
                <c:pt idx="0">
                  <c:v>Jumlah dari Fresh</c:v>
                </c:pt>
                <c:pt idx="1">
                  <c:v>Jumlah dari Milk</c:v>
                </c:pt>
                <c:pt idx="2">
                  <c:v>Jumlah dari Grocery</c:v>
                </c:pt>
                <c:pt idx="3">
                  <c:v>Jumlah dari Frozen</c:v>
                </c:pt>
                <c:pt idx="4">
                  <c:v>Jumlah dari Detergents_Paper</c:v>
                </c:pt>
                <c:pt idx="5">
                  <c:v>Jumlah dari Delicassen</c:v>
                </c:pt>
              </c:strCache>
            </c:strRef>
          </c:cat>
          <c:val>
            <c:numRef>
              <c:f>dataset!$L$34:$L$39</c:f>
              <c:numCache>
                <c:formatCode>#,##0</c:formatCode>
                <c:ptCount val="6"/>
                <c:pt idx="0">
                  <c:v>854833</c:v>
                </c:pt>
                <c:pt idx="1">
                  <c:v>422454</c:v>
                </c:pt>
                <c:pt idx="2">
                  <c:v>570037</c:v>
                </c:pt>
                <c:pt idx="3">
                  <c:v>231026</c:v>
                </c:pt>
                <c:pt idx="4">
                  <c:v>204136</c:v>
                </c:pt>
                <c:pt idx="5">
                  <c:v>104327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3643-2C4F-9895-0AFB44096A28}"/>
            </c:ext>
          </c:extLst>
        </c:ser>
        <c:ser>
          <c:idx val="1"/>
          <c:order val="1"/>
          <c:tx>
            <c:strRef>
              <c:f>dataset!$M$32:$M$33</c:f>
              <c:strCache>
                <c:ptCount val="1"/>
                <c:pt idx="0">
                  <c:v>2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E-3643-2C4F-9895-0AFB44096A28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0-3643-2C4F-9895-0AFB44096A28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2-3643-2C4F-9895-0AFB44096A28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4-3643-2C4F-9895-0AFB44096A28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6-3643-2C4F-9895-0AFB44096A28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8-3643-2C4F-9895-0AFB44096A28}"/>
              </c:ext>
            </c:extLst>
          </c:dPt>
          <c:cat>
            <c:strRef>
              <c:f>dataset!$K$34:$K$39</c:f>
              <c:strCache>
                <c:ptCount val="6"/>
                <c:pt idx="0">
                  <c:v>Jumlah dari Fresh</c:v>
                </c:pt>
                <c:pt idx="1">
                  <c:v>Jumlah dari Milk</c:v>
                </c:pt>
                <c:pt idx="2">
                  <c:v>Jumlah dari Grocery</c:v>
                </c:pt>
                <c:pt idx="3">
                  <c:v>Jumlah dari Frozen</c:v>
                </c:pt>
                <c:pt idx="4">
                  <c:v>Jumlah dari Detergents_Paper</c:v>
                </c:pt>
                <c:pt idx="5">
                  <c:v>Jumlah dari Delicassen</c:v>
                </c:pt>
              </c:strCache>
            </c:strRef>
          </c:cat>
          <c:val>
            <c:numRef>
              <c:f>dataset!$M$34:$M$39</c:f>
              <c:numCache>
                <c:formatCode>#,##0</c:formatCode>
                <c:ptCount val="6"/>
                <c:pt idx="0">
                  <c:v>464721</c:v>
                </c:pt>
                <c:pt idx="1">
                  <c:v>239144</c:v>
                </c:pt>
                <c:pt idx="2">
                  <c:v>433274</c:v>
                </c:pt>
                <c:pt idx="3">
                  <c:v>190132</c:v>
                </c:pt>
                <c:pt idx="4">
                  <c:v>173311</c:v>
                </c:pt>
                <c:pt idx="5">
                  <c:v>54506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3643-2C4F-9895-0AFB44096A28}"/>
            </c:ext>
          </c:extLst>
        </c:ser>
        <c:ser>
          <c:idx val="2"/>
          <c:order val="2"/>
          <c:tx>
            <c:strRef>
              <c:f>dataset!$N$32:$N$33</c:f>
              <c:strCache>
                <c:ptCount val="1"/>
                <c:pt idx="0">
                  <c:v>3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B-3643-2C4F-9895-0AFB44096A28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D-3643-2C4F-9895-0AFB44096A28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F-3643-2C4F-9895-0AFB44096A28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21-3643-2C4F-9895-0AFB44096A28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23-3643-2C4F-9895-0AFB44096A28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25-3643-2C4F-9895-0AFB44096A28}"/>
              </c:ext>
            </c:extLst>
          </c:dPt>
          <c:cat>
            <c:strRef>
              <c:f>dataset!$K$34:$K$39</c:f>
              <c:strCache>
                <c:ptCount val="6"/>
                <c:pt idx="0">
                  <c:v>Jumlah dari Fresh</c:v>
                </c:pt>
                <c:pt idx="1">
                  <c:v>Jumlah dari Milk</c:v>
                </c:pt>
                <c:pt idx="2">
                  <c:v>Jumlah dari Grocery</c:v>
                </c:pt>
                <c:pt idx="3">
                  <c:v>Jumlah dari Frozen</c:v>
                </c:pt>
                <c:pt idx="4">
                  <c:v>Jumlah dari Detergents_Paper</c:v>
                </c:pt>
                <c:pt idx="5">
                  <c:v>Jumlah dari Delicassen</c:v>
                </c:pt>
              </c:strCache>
            </c:strRef>
          </c:cat>
          <c:val>
            <c:numRef>
              <c:f>dataset!$N$34:$N$39</c:f>
              <c:numCache>
                <c:formatCode>#,##0</c:formatCode>
                <c:ptCount val="6"/>
                <c:pt idx="0">
                  <c:v>3960577</c:v>
                </c:pt>
                <c:pt idx="1">
                  <c:v>1888759</c:v>
                </c:pt>
                <c:pt idx="2">
                  <c:v>2495251</c:v>
                </c:pt>
                <c:pt idx="3">
                  <c:v>930492</c:v>
                </c:pt>
                <c:pt idx="4">
                  <c:v>890410</c:v>
                </c:pt>
                <c:pt idx="5">
                  <c:v>512110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6-3643-2C4F-9895-0AFB44096A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[projek.xlsx]dataset!PivotTable6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channel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dataset!$R$3:$R$4</c:f>
              <c:strCache>
                <c:ptCount val="1"/>
                <c:pt idx="0">
                  <c:v>1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4D05-DF48-B3DF-E291F1D1EBA5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4D05-DF48-B3DF-E291F1D1EBA5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4D05-DF48-B3DF-E291F1D1EBA5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7-4D05-DF48-B3DF-E291F1D1EBA5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9-4D05-DF48-B3DF-E291F1D1EBA5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B-4D05-DF48-B3DF-E291F1D1EBA5}"/>
              </c:ext>
            </c:extLst>
          </c:dPt>
          <c:cat>
            <c:strRef>
              <c:f>dataset!$Q$5:$Q$10</c:f>
              <c:strCache>
                <c:ptCount val="6"/>
                <c:pt idx="0">
                  <c:v>Jumlah dari Delicassen</c:v>
                </c:pt>
                <c:pt idx="1">
                  <c:v>Jumlah dari Detergents_Paper</c:v>
                </c:pt>
                <c:pt idx="2">
                  <c:v>Jumlah dari Frozen</c:v>
                </c:pt>
                <c:pt idx="3">
                  <c:v>Jumlah dari Grocery</c:v>
                </c:pt>
                <c:pt idx="4">
                  <c:v>Jumlah dari Milk</c:v>
                </c:pt>
                <c:pt idx="5">
                  <c:v>Jumlah dari Fresh</c:v>
                </c:pt>
              </c:strCache>
            </c:strRef>
          </c:cat>
          <c:val>
            <c:numRef>
              <c:f>dataset!$R$5:$R$10</c:f>
              <c:numCache>
                <c:formatCode>#,##0</c:formatCode>
                <c:ptCount val="6"/>
                <c:pt idx="0">
                  <c:v>421955</c:v>
                </c:pt>
                <c:pt idx="1">
                  <c:v>235587</c:v>
                </c:pt>
                <c:pt idx="2">
                  <c:v>1116979</c:v>
                </c:pt>
                <c:pt idx="3">
                  <c:v>1180717</c:v>
                </c:pt>
                <c:pt idx="4">
                  <c:v>1028614</c:v>
                </c:pt>
                <c:pt idx="5">
                  <c:v>4015717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4D05-DF48-B3DF-E291F1D1EBA5}"/>
            </c:ext>
          </c:extLst>
        </c:ser>
        <c:ser>
          <c:idx val="1"/>
          <c:order val="1"/>
          <c:tx>
            <c:strRef>
              <c:f>dataset!$S$3:$S$4</c:f>
              <c:strCache>
                <c:ptCount val="1"/>
                <c:pt idx="0">
                  <c:v>2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E-4D05-DF48-B3DF-E291F1D1EBA5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0-4D05-DF48-B3DF-E291F1D1EBA5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2-4D05-DF48-B3DF-E291F1D1EBA5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4-4D05-DF48-B3DF-E291F1D1EBA5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6-4D05-DF48-B3DF-E291F1D1EBA5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8-4D05-DF48-B3DF-E291F1D1EBA5}"/>
              </c:ext>
            </c:extLst>
          </c:dPt>
          <c:cat>
            <c:strRef>
              <c:f>dataset!$Q$5:$Q$10</c:f>
              <c:strCache>
                <c:ptCount val="6"/>
                <c:pt idx="0">
                  <c:v>Jumlah dari Delicassen</c:v>
                </c:pt>
                <c:pt idx="1">
                  <c:v>Jumlah dari Detergents_Paper</c:v>
                </c:pt>
                <c:pt idx="2">
                  <c:v>Jumlah dari Frozen</c:v>
                </c:pt>
                <c:pt idx="3">
                  <c:v>Jumlah dari Grocery</c:v>
                </c:pt>
                <c:pt idx="4">
                  <c:v>Jumlah dari Milk</c:v>
                </c:pt>
                <c:pt idx="5">
                  <c:v>Jumlah dari Fresh</c:v>
                </c:pt>
              </c:strCache>
            </c:strRef>
          </c:cat>
          <c:val>
            <c:numRef>
              <c:f>dataset!$S$5:$S$10</c:f>
              <c:numCache>
                <c:formatCode>#,##0</c:formatCode>
                <c:ptCount val="6"/>
                <c:pt idx="0">
                  <c:v>248988</c:v>
                </c:pt>
                <c:pt idx="1">
                  <c:v>1032270</c:v>
                </c:pt>
                <c:pt idx="2">
                  <c:v>234671</c:v>
                </c:pt>
                <c:pt idx="3">
                  <c:v>2317845</c:v>
                </c:pt>
                <c:pt idx="4">
                  <c:v>1521743</c:v>
                </c:pt>
                <c:pt idx="5">
                  <c:v>1264414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4D05-DF48-B3DF-E291F1D1EB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[projek.xlsx]dataset!PivotTable1</c:name>
    <c:fmtId val="2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Region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3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dataset!$L$32:$L$33</c:f>
              <c:strCache>
                <c:ptCount val="1"/>
                <c:pt idx="0">
                  <c:v>1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D02E-2E4F-8039-E49FA2B56141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D02E-2E4F-8039-E49FA2B56141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D02E-2E4F-8039-E49FA2B56141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7-D02E-2E4F-8039-E49FA2B56141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9-D02E-2E4F-8039-E49FA2B56141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B-D02E-2E4F-8039-E49FA2B56141}"/>
              </c:ext>
            </c:extLst>
          </c:dPt>
          <c:cat>
            <c:strRef>
              <c:f>dataset!$K$34:$K$39</c:f>
              <c:strCache>
                <c:ptCount val="6"/>
                <c:pt idx="0">
                  <c:v>Jumlah dari Fresh</c:v>
                </c:pt>
                <c:pt idx="1">
                  <c:v>Jumlah dari Milk</c:v>
                </c:pt>
                <c:pt idx="2">
                  <c:v>Jumlah dari Grocery</c:v>
                </c:pt>
                <c:pt idx="3">
                  <c:v>Jumlah dari Frozen</c:v>
                </c:pt>
                <c:pt idx="4">
                  <c:v>Jumlah dari Detergents_Paper</c:v>
                </c:pt>
                <c:pt idx="5">
                  <c:v>Jumlah dari Delicassen</c:v>
                </c:pt>
              </c:strCache>
            </c:strRef>
          </c:cat>
          <c:val>
            <c:numRef>
              <c:f>dataset!$L$34:$L$39</c:f>
              <c:numCache>
                <c:formatCode>#,##0</c:formatCode>
                <c:ptCount val="6"/>
                <c:pt idx="0">
                  <c:v>854833</c:v>
                </c:pt>
                <c:pt idx="1">
                  <c:v>422454</c:v>
                </c:pt>
                <c:pt idx="2">
                  <c:v>570037</c:v>
                </c:pt>
                <c:pt idx="3">
                  <c:v>231026</c:v>
                </c:pt>
                <c:pt idx="4">
                  <c:v>204136</c:v>
                </c:pt>
                <c:pt idx="5">
                  <c:v>104327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02E-2E4F-8039-E49FA2B56141}"/>
            </c:ext>
          </c:extLst>
        </c:ser>
        <c:ser>
          <c:idx val="1"/>
          <c:order val="1"/>
          <c:tx>
            <c:strRef>
              <c:f>dataset!$M$32:$M$33</c:f>
              <c:strCache>
                <c:ptCount val="1"/>
                <c:pt idx="0">
                  <c:v>2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E-D02E-2E4F-8039-E49FA2B56141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0-D02E-2E4F-8039-E49FA2B56141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2-D02E-2E4F-8039-E49FA2B56141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4-D02E-2E4F-8039-E49FA2B56141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6-D02E-2E4F-8039-E49FA2B56141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8-D02E-2E4F-8039-E49FA2B56141}"/>
              </c:ext>
            </c:extLst>
          </c:dPt>
          <c:cat>
            <c:strRef>
              <c:f>dataset!$K$34:$K$39</c:f>
              <c:strCache>
                <c:ptCount val="6"/>
                <c:pt idx="0">
                  <c:v>Jumlah dari Fresh</c:v>
                </c:pt>
                <c:pt idx="1">
                  <c:v>Jumlah dari Milk</c:v>
                </c:pt>
                <c:pt idx="2">
                  <c:v>Jumlah dari Grocery</c:v>
                </c:pt>
                <c:pt idx="3">
                  <c:v>Jumlah dari Frozen</c:v>
                </c:pt>
                <c:pt idx="4">
                  <c:v>Jumlah dari Detergents_Paper</c:v>
                </c:pt>
                <c:pt idx="5">
                  <c:v>Jumlah dari Delicassen</c:v>
                </c:pt>
              </c:strCache>
            </c:strRef>
          </c:cat>
          <c:val>
            <c:numRef>
              <c:f>dataset!$M$34:$M$39</c:f>
              <c:numCache>
                <c:formatCode>#,##0</c:formatCode>
                <c:ptCount val="6"/>
                <c:pt idx="0">
                  <c:v>464721</c:v>
                </c:pt>
                <c:pt idx="1">
                  <c:v>239144</c:v>
                </c:pt>
                <c:pt idx="2">
                  <c:v>433274</c:v>
                </c:pt>
                <c:pt idx="3">
                  <c:v>190132</c:v>
                </c:pt>
                <c:pt idx="4">
                  <c:v>173311</c:v>
                </c:pt>
                <c:pt idx="5">
                  <c:v>54506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D02E-2E4F-8039-E49FA2B56141}"/>
            </c:ext>
          </c:extLst>
        </c:ser>
        <c:ser>
          <c:idx val="2"/>
          <c:order val="2"/>
          <c:tx>
            <c:strRef>
              <c:f>dataset!$N$32:$N$33</c:f>
              <c:strCache>
                <c:ptCount val="1"/>
                <c:pt idx="0">
                  <c:v>3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B-D02E-2E4F-8039-E49FA2B56141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D-D02E-2E4F-8039-E49FA2B56141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F-D02E-2E4F-8039-E49FA2B56141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21-D02E-2E4F-8039-E49FA2B56141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23-D02E-2E4F-8039-E49FA2B56141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25-D02E-2E4F-8039-E49FA2B56141}"/>
              </c:ext>
            </c:extLst>
          </c:dPt>
          <c:cat>
            <c:strRef>
              <c:f>dataset!$K$34:$K$39</c:f>
              <c:strCache>
                <c:ptCount val="6"/>
                <c:pt idx="0">
                  <c:v>Jumlah dari Fresh</c:v>
                </c:pt>
                <c:pt idx="1">
                  <c:v>Jumlah dari Milk</c:v>
                </c:pt>
                <c:pt idx="2">
                  <c:v>Jumlah dari Grocery</c:v>
                </c:pt>
                <c:pt idx="3">
                  <c:v>Jumlah dari Frozen</c:v>
                </c:pt>
                <c:pt idx="4">
                  <c:v>Jumlah dari Detergents_Paper</c:v>
                </c:pt>
                <c:pt idx="5">
                  <c:v>Jumlah dari Delicassen</c:v>
                </c:pt>
              </c:strCache>
            </c:strRef>
          </c:cat>
          <c:val>
            <c:numRef>
              <c:f>dataset!$N$34:$N$39</c:f>
              <c:numCache>
                <c:formatCode>#,##0</c:formatCode>
                <c:ptCount val="6"/>
                <c:pt idx="0">
                  <c:v>3960577</c:v>
                </c:pt>
                <c:pt idx="1">
                  <c:v>1888759</c:v>
                </c:pt>
                <c:pt idx="2">
                  <c:v>2495251</c:v>
                </c:pt>
                <c:pt idx="3">
                  <c:v>930492</c:v>
                </c:pt>
                <c:pt idx="4">
                  <c:v>890410</c:v>
                </c:pt>
                <c:pt idx="5">
                  <c:v>512110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6-D02E-2E4F-8039-E49FA2B561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d-ID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[projek.xlsx]dataset!PivotTable6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d-ID"/>
              <a:t>channel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1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0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1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2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3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d-ID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5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6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7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8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  <c:pivotFmt>
        <c:idx val="29"/>
        <c:spPr>
          <a:pattFill prst="ltUp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 w="19050">
            <a:solidFill>
              <a:schemeClr val="lt1"/>
            </a:solidFill>
          </a:ln>
          <a:effectLst>
            <a:innerShdw blurRad="114300">
              <a:schemeClr val="accent1"/>
            </a:inn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dataset!$R$3:$R$4</c:f>
              <c:strCache>
                <c:ptCount val="1"/>
                <c:pt idx="0">
                  <c:v>1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05DD-F844-882F-3DEDA3888017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05DD-F844-882F-3DEDA3888017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05DD-F844-882F-3DEDA3888017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7-05DD-F844-882F-3DEDA3888017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9-05DD-F844-882F-3DEDA3888017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B-05DD-F844-882F-3DEDA3888017}"/>
              </c:ext>
            </c:extLst>
          </c:dPt>
          <c:cat>
            <c:strRef>
              <c:f>dataset!$Q$5:$Q$10</c:f>
              <c:strCache>
                <c:ptCount val="6"/>
                <c:pt idx="0">
                  <c:v>Jumlah dari Delicassen</c:v>
                </c:pt>
                <c:pt idx="1">
                  <c:v>Jumlah dari Detergents_Paper</c:v>
                </c:pt>
                <c:pt idx="2">
                  <c:v>Jumlah dari Frozen</c:v>
                </c:pt>
                <c:pt idx="3">
                  <c:v>Jumlah dari Grocery</c:v>
                </c:pt>
                <c:pt idx="4">
                  <c:v>Jumlah dari Milk</c:v>
                </c:pt>
                <c:pt idx="5">
                  <c:v>Jumlah dari Fresh</c:v>
                </c:pt>
              </c:strCache>
            </c:strRef>
          </c:cat>
          <c:val>
            <c:numRef>
              <c:f>dataset!$R$5:$R$10</c:f>
              <c:numCache>
                <c:formatCode>#,##0</c:formatCode>
                <c:ptCount val="6"/>
                <c:pt idx="0">
                  <c:v>421955</c:v>
                </c:pt>
                <c:pt idx="1">
                  <c:v>235587</c:v>
                </c:pt>
                <c:pt idx="2">
                  <c:v>1116979</c:v>
                </c:pt>
                <c:pt idx="3">
                  <c:v>1180717</c:v>
                </c:pt>
                <c:pt idx="4">
                  <c:v>1028614</c:v>
                </c:pt>
                <c:pt idx="5">
                  <c:v>4015717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05DD-F844-882F-3DEDA3888017}"/>
            </c:ext>
          </c:extLst>
        </c:ser>
        <c:ser>
          <c:idx val="1"/>
          <c:order val="1"/>
          <c:tx>
            <c:strRef>
              <c:f>dataset!$S$3:$S$4</c:f>
              <c:strCache>
                <c:ptCount val="1"/>
                <c:pt idx="0">
                  <c:v>2</c:v>
                </c:pt>
              </c:strCache>
            </c:strRef>
          </c:tx>
          <c:dPt>
            <c:idx val="0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E-05DD-F844-882F-3DEDA3888017}"/>
              </c:ext>
            </c:extLst>
          </c:dPt>
          <c:dPt>
            <c:idx val="1"/>
            <c:bubble3D val="0"/>
            <c:spPr>
              <a:pattFill prst="ltUpDiag">
                <a:fgClr>
                  <a:schemeClr val="accent2"/>
                </a:fgClr>
                <a:bgClr>
                  <a:schemeClr val="accent2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0-05DD-F844-882F-3DEDA3888017}"/>
              </c:ext>
            </c:extLst>
          </c:dPt>
          <c:dPt>
            <c:idx val="2"/>
            <c:bubble3D val="0"/>
            <c:spPr>
              <a:pattFill prst="ltUpDiag">
                <a:fgClr>
                  <a:schemeClr val="accent3"/>
                </a:fgClr>
                <a:bgClr>
                  <a:schemeClr val="accent3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2-05DD-F844-882F-3DEDA3888017}"/>
              </c:ext>
            </c:extLst>
          </c:dPt>
          <c:dPt>
            <c:idx val="3"/>
            <c:bubble3D val="0"/>
            <c:spPr>
              <a:pattFill prst="ltUpDiag">
                <a:fgClr>
                  <a:schemeClr val="accent4"/>
                </a:fgClr>
                <a:bgClr>
                  <a:schemeClr val="accent4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4-05DD-F844-882F-3DEDA3888017}"/>
              </c:ext>
            </c:extLst>
          </c:dPt>
          <c:dPt>
            <c:idx val="4"/>
            <c:bubble3D val="0"/>
            <c:spPr>
              <a:pattFill prst="ltUpDiag">
                <a:fgClr>
                  <a:schemeClr val="accent5"/>
                </a:fgClr>
                <a:bgClr>
                  <a:schemeClr val="accent5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5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6-05DD-F844-882F-3DEDA3888017}"/>
              </c:ext>
            </c:extLst>
          </c:dPt>
          <c:dPt>
            <c:idx val="5"/>
            <c:bubble3D val="0"/>
            <c:spPr>
              <a:pattFill prst="ltUpDiag">
                <a:fgClr>
                  <a:schemeClr val="accent6"/>
                </a:fgClr>
                <a:bgClr>
                  <a:schemeClr val="accent6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6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18-05DD-F844-882F-3DEDA3888017}"/>
              </c:ext>
            </c:extLst>
          </c:dPt>
          <c:cat>
            <c:strRef>
              <c:f>dataset!$Q$5:$Q$10</c:f>
              <c:strCache>
                <c:ptCount val="6"/>
                <c:pt idx="0">
                  <c:v>Jumlah dari Delicassen</c:v>
                </c:pt>
                <c:pt idx="1">
                  <c:v>Jumlah dari Detergents_Paper</c:v>
                </c:pt>
                <c:pt idx="2">
                  <c:v>Jumlah dari Frozen</c:v>
                </c:pt>
                <c:pt idx="3">
                  <c:v>Jumlah dari Grocery</c:v>
                </c:pt>
                <c:pt idx="4">
                  <c:v>Jumlah dari Milk</c:v>
                </c:pt>
                <c:pt idx="5">
                  <c:v>Jumlah dari Fresh</c:v>
                </c:pt>
              </c:strCache>
            </c:strRef>
          </c:cat>
          <c:val>
            <c:numRef>
              <c:f>dataset!$S$5:$S$10</c:f>
              <c:numCache>
                <c:formatCode>#,##0</c:formatCode>
                <c:ptCount val="6"/>
                <c:pt idx="0">
                  <c:v>248988</c:v>
                </c:pt>
                <c:pt idx="1">
                  <c:v>1032270</c:v>
                </c:pt>
                <c:pt idx="2">
                  <c:v>234671</c:v>
                </c:pt>
                <c:pt idx="3">
                  <c:v>2317845</c:v>
                </c:pt>
                <c:pt idx="4">
                  <c:v>1521743</c:v>
                </c:pt>
                <c:pt idx="5">
                  <c:v>1264414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05DD-F844-882F-3DEDA38880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01029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13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04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80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371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96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33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80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142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12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42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12/20/24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623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7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17/06/relationships/model3d" Target="../media/model3d2.glb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chart" Target="../charts/chart3.xml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image" Target="../media/image5.png"/><Relationship Id="rId4" Type="http://schemas.microsoft.com/office/2017/06/relationships/model3d" Target="../media/model3d1.glb"/><Relationship Id="rId9" Type="http://schemas.openxmlformats.org/officeDocument/2006/relationships/chart" Target="../charts/char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7" Type="http://schemas.openxmlformats.org/officeDocument/2006/relationships/image" Target="../media/image8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A5B2A81-2C8E-4963-AFD4-E539D168B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2A14F2DE-73F9-FAB1-98D0-2F2CBB5E0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3900" y="1079500"/>
            <a:ext cx="6119131" cy="2138400"/>
          </a:xfrm>
        </p:spPr>
        <p:txBody>
          <a:bodyPr>
            <a:normAutofit/>
          </a:bodyPr>
          <a:lstStyle/>
          <a:p>
            <a:r>
              <a:rPr lang="id-ID" dirty="0"/>
              <a:t>Analisis Pengeluaran Pelanggan Wholesale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1B5B819A-C9D0-969A-EE7E-C1947A386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0779" y="4113213"/>
            <a:ext cx="6125372" cy="1655762"/>
          </a:xfrm>
        </p:spPr>
        <p:txBody>
          <a:bodyPr>
            <a:normAutofit/>
          </a:bodyPr>
          <a:lstStyle/>
          <a:p>
            <a:r>
              <a:rPr lang="id-ID" dirty="0"/>
              <a:t>Mengungkap Wawasan Strategis dari Data Pelanggan</a:t>
            </a:r>
          </a:p>
        </p:txBody>
      </p:sp>
      <p:pic>
        <p:nvPicPr>
          <p:cNvPr id="4" name="Picture 3" descr="Desain chromosome ungu 3D">
            <a:extLst>
              <a:ext uri="{FF2B5EF4-FFF2-40B4-BE49-F238E27FC236}">
                <a16:creationId xmlns:a16="http://schemas.microsoft.com/office/drawing/2014/main" id="{DD15BAF1-5FA5-A2D2-91C0-1B36590614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232" r="22426"/>
          <a:stretch/>
        </p:blipFill>
        <p:spPr>
          <a:xfrm>
            <a:off x="20" y="10"/>
            <a:ext cx="3863955" cy="68579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73465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 3D 4" descr="Jellyfish">
                <a:extLst>
                  <a:ext uri="{FF2B5EF4-FFF2-40B4-BE49-F238E27FC236}">
                    <a16:creationId xmlns:a16="http://schemas.microsoft.com/office/drawing/2014/main" id="{80AE324A-6439-8297-0704-3161FDDF6A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41110135"/>
                  </p:ext>
                </p:extLst>
              </p:nvPr>
            </p:nvGraphicFramePr>
            <p:xfrm>
              <a:off x="10150841" y="220245"/>
              <a:ext cx="1904379" cy="368179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904379" cy="3681798"/>
                    </a:xfrm>
                    <a:prstGeom prst="rect">
                      <a:avLst/>
                    </a:prstGeom>
                  </am3d:spPr>
                  <am3d:camera>
                    <am3d:pos x="0" y="0" z="59230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9827" d="1000000"/>
                    <am3d:preTrans dx="0" dy="-17997510" dz="988462"/>
                    <am3d:scale>
                      <am3d:sx n="1000000" d="1000000"/>
                      <am3d:sy n="1000000" d="1000000"/>
                      <am3d:sz n="1000000" d="1000000"/>
                    </am3d:scale>
                    <am3d:rot ax="2824671" ay="2" az="-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8147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 3D 4" descr="Jellyfish">
                <a:extLst>
                  <a:ext uri="{FF2B5EF4-FFF2-40B4-BE49-F238E27FC236}">
                    <a16:creationId xmlns:a16="http://schemas.microsoft.com/office/drawing/2014/main" id="{80AE324A-6439-8297-0704-3161FDDF6A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50841" y="220245"/>
                <a:ext cx="1904379" cy="3681798"/>
              </a:xfrm>
              <a:prstGeom prst="rect">
                <a:avLst/>
              </a:prstGeom>
            </p:spPr>
          </p:pic>
        </mc:Fallback>
      </mc:AlternateContent>
      <p:sp>
        <p:nvSpPr>
          <p:cNvPr id="8" name="Kotak Teks 7">
            <a:extLst>
              <a:ext uri="{FF2B5EF4-FFF2-40B4-BE49-F238E27FC236}">
                <a16:creationId xmlns:a16="http://schemas.microsoft.com/office/drawing/2014/main" id="{3D3AB933-DC64-F6EC-76E8-49724D9531A4}"/>
              </a:ext>
            </a:extLst>
          </p:cNvPr>
          <p:cNvSpPr txBox="1"/>
          <p:nvPr/>
        </p:nvSpPr>
        <p:spPr>
          <a:xfrm>
            <a:off x="-4265797" y="3690871"/>
            <a:ext cx="3883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/>
              <a:t>Rata-rata pengeluaran per kategori: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8172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8AA91C44-9886-BB5A-6AC8-B3DC21C8B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38" y="1079500"/>
            <a:ext cx="3322637" cy="4689475"/>
          </a:xfrm>
        </p:spPr>
        <p:txBody>
          <a:bodyPr vert="horz" lIns="0" tIns="0" rIns="0" bIns="0" rtlCol="0" anchor="ctr" anchorCtr="0">
            <a:normAutofit/>
          </a:bodyPr>
          <a:lstStyle/>
          <a:p>
            <a:pPr algn="ctr"/>
            <a:r>
              <a:rPr lang="en-US" dirty="0"/>
              <a:t>Data </a:t>
            </a:r>
            <a:r>
              <a:rPr lang="en-US" dirty="0" err="1"/>
              <a:t>awal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576A6EA-4B09-480F-BB03-961602723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5950" y="-1"/>
            <a:ext cx="7766050" cy="6857993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7" name="Tampungan Konten 6">
            <a:extLst>
              <a:ext uri="{FF2B5EF4-FFF2-40B4-BE49-F238E27FC236}">
                <a16:creationId xmlns:a16="http://schemas.microsoft.com/office/drawing/2014/main" id="{3DEAF994-5889-ED86-D174-27A8CB636A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105426"/>
              </p:ext>
            </p:extLst>
          </p:nvPr>
        </p:nvGraphicFramePr>
        <p:xfrm>
          <a:off x="4981575" y="540000"/>
          <a:ext cx="6669431" cy="577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Kotak Teks 7">
            <a:extLst>
              <a:ext uri="{FF2B5EF4-FFF2-40B4-BE49-F238E27FC236}">
                <a16:creationId xmlns:a16="http://schemas.microsoft.com/office/drawing/2014/main" id="{249E34A7-1CE3-6D50-CF5A-9EE2049BA0FA}"/>
              </a:ext>
            </a:extLst>
          </p:cNvPr>
          <p:cNvSpPr txBox="1"/>
          <p:nvPr/>
        </p:nvSpPr>
        <p:spPr>
          <a:xfrm>
            <a:off x="271033" y="3673099"/>
            <a:ext cx="3883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/>
              <a:t>Rata-rata pengeluaran per kategori:</a:t>
            </a:r>
          </a:p>
          <a:p>
            <a:endParaRPr lang="id-ID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el 3D 9" descr="Jellyfish">
                <a:extLst>
                  <a:ext uri="{FF2B5EF4-FFF2-40B4-BE49-F238E27FC236}">
                    <a16:creationId xmlns:a16="http://schemas.microsoft.com/office/drawing/2014/main" id="{DEA17E74-2362-5CE4-4094-5B7F108B8A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71284850"/>
                  </p:ext>
                </p:extLst>
              </p:nvPr>
            </p:nvGraphicFramePr>
            <p:xfrm>
              <a:off x="452123" y="92060"/>
              <a:ext cx="2361428" cy="421502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361428" cy="4215021"/>
                    </a:xfrm>
                    <a:prstGeom prst="rect">
                      <a:avLst/>
                    </a:prstGeom>
                  </am3d:spPr>
                  <am3d:camera>
                    <am3d:pos x="0" y="0" z="59230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9827" d="1000000"/>
                    <am3d:preTrans dx="0" dy="-17997510" dz="988462"/>
                    <am3d:scale>
                      <am3d:sx n="1000000" d="1000000"/>
                      <am3d:sy n="1000000" d="1000000"/>
                      <am3d:sz n="1000000" d="1000000"/>
                    </am3d:scale>
                    <am3d:rot ax="-203080" ay="-2304555" az="12627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814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el 3D 9" descr="Jellyfish">
                <a:extLst>
                  <a:ext uri="{FF2B5EF4-FFF2-40B4-BE49-F238E27FC236}">
                    <a16:creationId xmlns:a16="http://schemas.microsoft.com/office/drawing/2014/main" id="{DEA17E74-2362-5CE4-4094-5B7F108B8A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2123" y="92060"/>
                <a:ext cx="2361428" cy="42150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Model 3D 15" descr="Jelly Fish">
                <a:extLst>
                  <a:ext uri="{FF2B5EF4-FFF2-40B4-BE49-F238E27FC236}">
                    <a16:creationId xmlns:a16="http://schemas.microsoft.com/office/drawing/2014/main" id="{342FAB59-2CD8-CFFE-6280-0E5EFD3ED7C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46878340"/>
                  </p:ext>
                </p:extLst>
              </p:nvPr>
            </p:nvGraphicFramePr>
            <p:xfrm>
              <a:off x="2341342" y="7242498"/>
              <a:ext cx="3754658" cy="3196533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754658" cy="3196533"/>
                    </a:xfrm>
                    <a:prstGeom prst="rect">
                      <a:avLst/>
                    </a:prstGeom>
                  </am3d:spPr>
                  <am3d:camera>
                    <am3d:pos x="0" y="0" z="694702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036837" d="1000000"/>
                    <am3d:preTrans dx="-8345309" dy="-16904063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2210936" ay="-85571" az="-64135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3275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Model 3D 15" descr="Jelly Fish">
                <a:extLst>
                  <a:ext uri="{FF2B5EF4-FFF2-40B4-BE49-F238E27FC236}">
                    <a16:creationId xmlns:a16="http://schemas.microsoft.com/office/drawing/2014/main" id="{342FAB59-2CD8-CFFE-6280-0E5EFD3ED7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41342" y="7242498"/>
                <a:ext cx="3754658" cy="3196533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20" name="Tampungan Konten 5">
            <a:extLst>
              <a:ext uri="{FF2B5EF4-FFF2-40B4-BE49-F238E27FC236}">
                <a16:creationId xmlns:a16="http://schemas.microsoft.com/office/drawing/2014/main" id="{022067E5-71DA-34D1-B505-3F3774FEE3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759389"/>
              </p:ext>
            </p:extLst>
          </p:nvPr>
        </p:nvGraphicFramePr>
        <p:xfrm>
          <a:off x="541331" y="-4716325"/>
          <a:ext cx="11109675" cy="4446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004479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EB7F98-32EC-40D3-89EE-C84330231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695DD44E-9981-5EE2-8604-86F50E3B4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988" y="540033"/>
            <a:ext cx="3884962" cy="1331604"/>
          </a:xfrm>
        </p:spPr>
        <p:txBody>
          <a:bodyPr anchor="b">
            <a:normAutofit/>
          </a:bodyPr>
          <a:lstStyle/>
          <a:p>
            <a:pPr algn="ctr"/>
            <a:r>
              <a:rPr lang="id-ID" dirty="0"/>
              <a:t>Grafik pengeluaran pelanggan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13469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Desain chromosome ungu 3D">
            <a:extLst>
              <a:ext uri="{FF2B5EF4-FFF2-40B4-BE49-F238E27FC236}">
                <a16:creationId xmlns:a16="http://schemas.microsoft.com/office/drawing/2014/main" id="{5B6CD278-B7C0-FBE6-4FAC-461A7F0740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t="6535" r="3" b="6895"/>
          <a:stretch/>
        </p:blipFill>
        <p:spPr>
          <a:xfrm>
            <a:off x="540989" y="307654"/>
            <a:ext cx="11109676" cy="3967081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graphicFrame>
        <p:nvGraphicFramePr>
          <p:cNvPr id="6" name="Tampungan Konten 5">
            <a:extLst>
              <a:ext uri="{FF2B5EF4-FFF2-40B4-BE49-F238E27FC236}">
                <a16:creationId xmlns:a16="http://schemas.microsoft.com/office/drawing/2014/main" id="{2E155059-4B48-2CEF-4E7C-FA022B852F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5300355"/>
              </p:ext>
            </p:extLst>
          </p:nvPr>
        </p:nvGraphicFramePr>
        <p:xfrm>
          <a:off x="541336" y="1871638"/>
          <a:ext cx="11109675" cy="4446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 3D 6" descr="Jellyfish">
                <a:extLst>
                  <a:ext uri="{FF2B5EF4-FFF2-40B4-BE49-F238E27FC236}">
                    <a16:creationId xmlns:a16="http://schemas.microsoft.com/office/drawing/2014/main" id="{6EB2A8C0-98F7-9A67-FC67-B473C9A097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1762567"/>
                  </p:ext>
                </p:extLst>
              </p:nvPr>
            </p:nvGraphicFramePr>
            <p:xfrm>
              <a:off x="10723868" y="-466569"/>
              <a:ext cx="1853592" cy="248838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53592" cy="2488385"/>
                    </a:xfrm>
                    <a:prstGeom prst="rect">
                      <a:avLst/>
                    </a:prstGeom>
                  </am3d:spPr>
                  <am3d:camera>
                    <am3d:pos x="0" y="0" z="59230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9827" d="1000000"/>
                    <am3d:preTrans dx="0" dy="-17997510" dz="988462"/>
                    <am3d:scale>
                      <am3d:sx n="1000000" d="1000000"/>
                      <am3d:sy n="1000000" d="1000000"/>
                      <am3d:sz n="1000000" d="1000000"/>
                    </am3d:scale>
                    <am3d:rot ax="4496233" ay="-393641" az="-138014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2814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 3D 6" descr="Jellyfish">
                <a:extLst>
                  <a:ext uri="{FF2B5EF4-FFF2-40B4-BE49-F238E27FC236}">
                    <a16:creationId xmlns:a16="http://schemas.microsoft.com/office/drawing/2014/main" id="{6EB2A8C0-98F7-9A67-FC67-B473C9A097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23868" y="-466569"/>
                <a:ext cx="1853592" cy="2488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Model 3D 11" descr="Jelly Fish">
                <a:extLst>
                  <a:ext uri="{FF2B5EF4-FFF2-40B4-BE49-F238E27FC236}">
                    <a16:creationId xmlns:a16="http://schemas.microsoft.com/office/drawing/2014/main" id="{C92E3B6B-A15D-FDBF-3036-CB67F06DADD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07298211"/>
                  </p:ext>
                </p:extLst>
              </p:nvPr>
            </p:nvGraphicFramePr>
            <p:xfrm>
              <a:off x="-692" y="5838719"/>
              <a:ext cx="3577073" cy="330379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577073" cy="3303792"/>
                    </a:xfrm>
                    <a:prstGeom prst="rect">
                      <a:avLst/>
                    </a:prstGeom>
                  </am3d:spPr>
                  <am3d:camera>
                    <am3d:pos x="0" y="0" z="694702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036837" d="1000000"/>
                    <am3d:preTrans dx="-8345309" dy="-16904063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928027" ay="-171779" az="-47523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3275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Model 3D 11" descr="Jelly Fish">
                <a:extLst>
                  <a:ext uri="{FF2B5EF4-FFF2-40B4-BE49-F238E27FC236}">
                    <a16:creationId xmlns:a16="http://schemas.microsoft.com/office/drawing/2014/main" id="{C92E3B6B-A15D-FDBF-3036-CB67F06DAD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692" y="5838719"/>
                <a:ext cx="3577073" cy="3303792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3" name="Bagan 12">
            <a:extLst>
              <a:ext uri="{FF2B5EF4-FFF2-40B4-BE49-F238E27FC236}">
                <a16:creationId xmlns:a16="http://schemas.microsoft.com/office/drawing/2014/main" id="{E640A8D6-AD39-658F-5C49-F815A7B61F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6203"/>
              </p:ext>
            </p:extLst>
          </p:nvPr>
        </p:nvGraphicFramePr>
        <p:xfrm>
          <a:off x="12191654" y="3796688"/>
          <a:ext cx="5139447" cy="3041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4" name="Bagan 13">
            <a:extLst>
              <a:ext uri="{FF2B5EF4-FFF2-40B4-BE49-F238E27FC236}">
                <a16:creationId xmlns:a16="http://schemas.microsoft.com/office/drawing/2014/main" id="{2E5E4034-823C-3A95-B50C-1F19D05BE5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5323998"/>
              </p:ext>
            </p:extLst>
          </p:nvPr>
        </p:nvGraphicFramePr>
        <p:xfrm>
          <a:off x="-5774919" y="3630125"/>
          <a:ext cx="4915642" cy="3041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3519797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2AB4DCB1-677E-5D49-46D6-91925416E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Diagram segmentasi pelanggan</a:t>
            </a:r>
          </a:p>
        </p:txBody>
      </p:sp>
      <p:graphicFrame>
        <p:nvGraphicFramePr>
          <p:cNvPr id="5" name="Bagan 4">
            <a:extLst>
              <a:ext uri="{FF2B5EF4-FFF2-40B4-BE49-F238E27FC236}">
                <a16:creationId xmlns:a16="http://schemas.microsoft.com/office/drawing/2014/main" id="{40840D74-131F-3CF6-D6DF-8E843F2572A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4329262"/>
              </p:ext>
            </p:extLst>
          </p:nvPr>
        </p:nvGraphicFramePr>
        <p:xfrm>
          <a:off x="625881" y="2503454"/>
          <a:ext cx="4915642" cy="3041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Bagan 5">
            <a:extLst>
              <a:ext uri="{FF2B5EF4-FFF2-40B4-BE49-F238E27FC236}">
                <a16:creationId xmlns:a16="http://schemas.microsoft.com/office/drawing/2014/main" id="{E7EAB4DF-B8BD-91DA-4C6D-3839B029D6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8022708"/>
              </p:ext>
            </p:extLst>
          </p:nvPr>
        </p:nvGraphicFramePr>
        <p:xfrm>
          <a:off x="5755531" y="1908344"/>
          <a:ext cx="5139447" cy="3041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el 3D 6" descr="Jellyfish">
                <a:extLst>
                  <a:ext uri="{FF2B5EF4-FFF2-40B4-BE49-F238E27FC236}">
                    <a16:creationId xmlns:a16="http://schemas.microsoft.com/office/drawing/2014/main" id="{7C062C4B-EDBE-27D4-8A16-AA604FC622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2637938"/>
                  </p:ext>
                </p:extLst>
              </p:nvPr>
            </p:nvGraphicFramePr>
            <p:xfrm>
              <a:off x="10311015" y="2693767"/>
              <a:ext cx="2056725" cy="416423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056725" cy="4164233"/>
                    </a:xfrm>
                    <a:prstGeom prst="rect">
                      <a:avLst/>
                    </a:prstGeom>
                  </am3d:spPr>
                  <am3d:camera>
                    <am3d:pos x="0" y="0" z="59230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9827" d="1000000"/>
                    <am3d:preTrans dx="0" dy="-17997510" dz="988462"/>
                    <am3d:scale>
                      <am3d:sx n="1000000" d="1000000"/>
                      <am3d:sy n="1000000" d="1000000"/>
                      <am3d:sz n="1000000" d="1000000"/>
                    </am3d:scale>
                    <am3d:rot ax="1514126" ay="-1346088" az="-61178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2814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el 3D 6" descr="Jellyfish">
                <a:extLst>
                  <a:ext uri="{FF2B5EF4-FFF2-40B4-BE49-F238E27FC236}">
                    <a16:creationId xmlns:a16="http://schemas.microsoft.com/office/drawing/2014/main" id="{7C062C4B-EDBE-27D4-8A16-AA604FC622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11015" y="2693767"/>
                <a:ext cx="2056725" cy="41642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Model 3D 10" descr="Jelly Fish">
                <a:extLst>
                  <a:ext uri="{FF2B5EF4-FFF2-40B4-BE49-F238E27FC236}">
                    <a16:creationId xmlns:a16="http://schemas.microsoft.com/office/drawing/2014/main" id="{B1F0430A-B5BC-54C5-F3E7-4779B44B97F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12046955"/>
                  </p:ext>
                </p:extLst>
              </p:nvPr>
            </p:nvGraphicFramePr>
            <p:xfrm>
              <a:off x="-846881" y="558004"/>
              <a:ext cx="3374115" cy="332195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374115" cy="3321955"/>
                    </a:xfrm>
                    <a:prstGeom prst="rect">
                      <a:avLst/>
                    </a:prstGeom>
                  </am3d:spPr>
                  <am3d:camera>
                    <am3d:pos x="0" y="0" z="694702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036837" d="1000000"/>
                    <am3d:preTrans dx="-8345309" dy="-16904063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141311" ay="2612742" az="80163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32755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Model 3D 10" descr="Jelly Fish">
                <a:extLst>
                  <a:ext uri="{FF2B5EF4-FFF2-40B4-BE49-F238E27FC236}">
                    <a16:creationId xmlns:a16="http://schemas.microsoft.com/office/drawing/2014/main" id="{B1F0430A-B5BC-54C5-F3E7-4779B44B97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846881" y="558004"/>
                <a:ext cx="3374115" cy="3321955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Judul 1">
            <a:extLst>
              <a:ext uri="{FF2B5EF4-FFF2-40B4-BE49-F238E27FC236}">
                <a16:creationId xmlns:a16="http://schemas.microsoft.com/office/drawing/2014/main" id="{78981105-5FF0-9EA8-B9BE-D8B21F4F7CD1}"/>
              </a:ext>
            </a:extLst>
          </p:cNvPr>
          <p:cNvSpPr txBox="1">
            <a:spLocks/>
          </p:cNvSpPr>
          <p:nvPr/>
        </p:nvSpPr>
        <p:spPr>
          <a:xfrm>
            <a:off x="8116009" y="-1526236"/>
            <a:ext cx="3223368" cy="71081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dirty="0"/>
              <a:t>rekomendasi</a:t>
            </a:r>
          </a:p>
        </p:txBody>
      </p:sp>
      <p:sp>
        <p:nvSpPr>
          <p:cNvPr id="15" name="Judul 1">
            <a:extLst>
              <a:ext uri="{FF2B5EF4-FFF2-40B4-BE49-F238E27FC236}">
                <a16:creationId xmlns:a16="http://schemas.microsoft.com/office/drawing/2014/main" id="{6ADB7B59-900C-2F15-ED00-896816E16C41}"/>
              </a:ext>
            </a:extLst>
          </p:cNvPr>
          <p:cNvSpPr txBox="1">
            <a:spLocks/>
          </p:cNvSpPr>
          <p:nvPr/>
        </p:nvSpPr>
        <p:spPr>
          <a:xfrm>
            <a:off x="214268" y="-881676"/>
            <a:ext cx="2056725" cy="52634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dirty="0"/>
              <a:t>saran</a:t>
            </a:r>
          </a:p>
        </p:txBody>
      </p:sp>
    </p:spTree>
    <p:extLst>
      <p:ext uri="{BB962C8B-B14F-4D97-AF65-F5344CB8AC3E}">
        <p14:creationId xmlns:p14="http://schemas.microsoft.com/office/powerpoint/2010/main" val="487912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08097EEA-CDDE-78C1-533C-ADC85ADC2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900" y="1434026"/>
            <a:ext cx="8803802" cy="1638300"/>
          </a:xfrm>
        </p:spPr>
        <p:txBody>
          <a:bodyPr/>
          <a:lstStyle/>
          <a:p>
            <a:r>
              <a:rPr lang="id-ID" dirty="0"/>
              <a:t>Saluran </a:t>
            </a:r>
            <a:r>
              <a:rPr lang="id-ID" dirty="0" err="1"/>
              <a:t>Horeca</a:t>
            </a:r>
            <a:r>
              <a:rPr lang="id-ID" dirty="0"/>
              <a:t> memberikan kontribusi terbesar terhadap pendapatan.</a:t>
            </a:r>
          </a:p>
          <a:p>
            <a:r>
              <a:rPr lang="id-ID" dirty="0"/>
              <a:t>Kategori Grocery mendominasi pengeluaran pelanggan.</a:t>
            </a:r>
          </a:p>
          <a:p>
            <a:r>
              <a:rPr lang="id-ID" dirty="0"/>
              <a:t>Region 3 memiliki potensi terbesar untuk peningkatan penjualan.</a:t>
            </a:r>
          </a:p>
          <a:p>
            <a:endParaRPr lang="id-ID" dirty="0"/>
          </a:p>
        </p:txBody>
      </p:sp>
      <p:sp>
        <p:nvSpPr>
          <p:cNvPr id="4" name="Judul 1">
            <a:extLst>
              <a:ext uri="{FF2B5EF4-FFF2-40B4-BE49-F238E27FC236}">
                <a16:creationId xmlns:a16="http://schemas.microsoft.com/office/drawing/2014/main" id="{EBC9791E-242D-DAA2-0BA7-4EDF92CDAC50}"/>
              </a:ext>
            </a:extLst>
          </p:cNvPr>
          <p:cNvSpPr txBox="1">
            <a:spLocks/>
          </p:cNvSpPr>
          <p:nvPr/>
        </p:nvSpPr>
        <p:spPr>
          <a:xfrm>
            <a:off x="5832709" y="3065977"/>
            <a:ext cx="3223368" cy="71081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dirty="0"/>
              <a:t>rekomendasi</a:t>
            </a:r>
          </a:p>
        </p:txBody>
      </p:sp>
      <p:sp>
        <p:nvSpPr>
          <p:cNvPr id="5" name="Tampungan Konten 2">
            <a:extLst>
              <a:ext uri="{FF2B5EF4-FFF2-40B4-BE49-F238E27FC236}">
                <a16:creationId xmlns:a16="http://schemas.microsoft.com/office/drawing/2014/main" id="{C3BA0234-4392-AA99-61A1-FDC7DD3A93C9}"/>
              </a:ext>
            </a:extLst>
          </p:cNvPr>
          <p:cNvSpPr txBox="1">
            <a:spLocks/>
          </p:cNvSpPr>
          <p:nvPr/>
        </p:nvSpPr>
        <p:spPr>
          <a:xfrm>
            <a:off x="2696422" y="3703808"/>
            <a:ext cx="8803802" cy="16383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360000" indent="-3600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Tx/>
              <a:buNone/>
              <a:defRPr sz="2000" i="1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00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Tx/>
              <a:buNone/>
              <a:defRPr sz="2000" i="1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indent="-3600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/>
              <a:t>Optimalkan pemasaran pada </a:t>
            </a:r>
            <a:r>
              <a:rPr lang="id-ID" dirty="0" err="1"/>
              <a:t>Horeca</a:t>
            </a:r>
            <a:r>
              <a:rPr lang="id-ID" dirty="0"/>
              <a:t>.</a:t>
            </a:r>
          </a:p>
          <a:p>
            <a:r>
              <a:rPr lang="id-ID" dirty="0"/>
              <a:t>Prioritaskan inventori dan promosi untuk kategori Grocery di Region 3.</a:t>
            </a:r>
          </a:p>
          <a:p>
            <a:r>
              <a:rPr lang="id-ID" dirty="0"/>
              <a:t>Tingkatkan loyalitas pelanggan melalui program khusus.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 3D 5" descr="Jellyfish">
                <a:extLst>
                  <a:ext uri="{FF2B5EF4-FFF2-40B4-BE49-F238E27FC236}">
                    <a16:creationId xmlns:a16="http://schemas.microsoft.com/office/drawing/2014/main" id="{A68C27BA-0B6C-1DA4-F8C1-002F85084F2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65976924"/>
                  </p:ext>
                </p:extLst>
              </p:nvPr>
            </p:nvGraphicFramePr>
            <p:xfrm>
              <a:off x="-362626" y="2440842"/>
              <a:ext cx="2056725" cy="416423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56725" cy="4164233"/>
                    </a:xfrm>
                    <a:prstGeom prst="rect">
                      <a:avLst/>
                    </a:prstGeom>
                  </am3d:spPr>
                  <am3d:camera>
                    <am3d:pos x="0" y="0" z="59230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9827" d="1000000"/>
                    <am3d:preTrans dx="0" dy="-17997510" dz="988462"/>
                    <am3d:scale>
                      <am3d:sx n="1000000" d="1000000"/>
                      <am3d:sy n="1000000" d="1000000"/>
                      <am3d:sz n="1000000" d="1000000"/>
                    </am3d:scale>
                    <am3d:rot ax="1514126" ay="-1346088" az="-61178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814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 3D 5" descr="Jellyfish">
                <a:extLst>
                  <a:ext uri="{FF2B5EF4-FFF2-40B4-BE49-F238E27FC236}">
                    <a16:creationId xmlns:a16="http://schemas.microsoft.com/office/drawing/2014/main" id="{A68C27BA-0B6C-1DA4-F8C1-002F85084F2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62626" y="2440842"/>
                <a:ext cx="2056725" cy="4164233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7" name="Bagan 6">
            <a:extLst>
              <a:ext uri="{FF2B5EF4-FFF2-40B4-BE49-F238E27FC236}">
                <a16:creationId xmlns:a16="http://schemas.microsoft.com/office/drawing/2014/main" id="{B6FE751C-3698-28B5-3531-E3DA7C5E2BF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3342983"/>
              </p:ext>
            </p:extLst>
          </p:nvPr>
        </p:nvGraphicFramePr>
        <p:xfrm>
          <a:off x="665736" y="6991937"/>
          <a:ext cx="4915642" cy="3041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Bagan 7">
            <a:extLst>
              <a:ext uri="{FF2B5EF4-FFF2-40B4-BE49-F238E27FC236}">
                <a16:creationId xmlns:a16="http://schemas.microsoft.com/office/drawing/2014/main" id="{33DDED3F-C39E-F598-7E24-6431FCB4F8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1637133"/>
              </p:ext>
            </p:extLst>
          </p:nvPr>
        </p:nvGraphicFramePr>
        <p:xfrm>
          <a:off x="6360777" y="7183729"/>
          <a:ext cx="5139447" cy="3041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 3D 8" descr="Jelly Fish">
                <a:extLst>
                  <a:ext uri="{FF2B5EF4-FFF2-40B4-BE49-F238E27FC236}">
                    <a16:creationId xmlns:a16="http://schemas.microsoft.com/office/drawing/2014/main" id="{E23010E6-B52F-86FC-DBC3-F9A15E5EDC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64301181"/>
                  </p:ext>
                </p:extLst>
              </p:nvPr>
            </p:nvGraphicFramePr>
            <p:xfrm>
              <a:off x="10038654" y="191534"/>
              <a:ext cx="3754658" cy="3196533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754658" cy="3196533"/>
                    </a:xfrm>
                    <a:prstGeom prst="rect">
                      <a:avLst/>
                    </a:prstGeom>
                  </am3d:spPr>
                  <am3d:camera>
                    <am3d:pos x="0" y="0" z="6947025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036837" d="1000000"/>
                    <am3d:preTrans dx="-8345309" dy="-16904063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2210936" ay="-85571" az="-6413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3275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 3D 8" descr="Jelly Fish">
                <a:extLst>
                  <a:ext uri="{FF2B5EF4-FFF2-40B4-BE49-F238E27FC236}">
                    <a16:creationId xmlns:a16="http://schemas.microsoft.com/office/drawing/2014/main" id="{E23010E6-B52F-86FC-DBC3-F9A15E5EDC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038654" y="191534"/>
                <a:ext cx="3754658" cy="3196533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Judul 1">
            <a:extLst>
              <a:ext uri="{FF2B5EF4-FFF2-40B4-BE49-F238E27FC236}">
                <a16:creationId xmlns:a16="http://schemas.microsoft.com/office/drawing/2014/main" id="{DE0E1074-27F6-978A-9AFE-E4228EDAE5BB}"/>
              </a:ext>
            </a:extLst>
          </p:cNvPr>
          <p:cNvSpPr txBox="1">
            <a:spLocks/>
          </p:cNvSpPr>
          <p:nvPr/>
        </p:nvSpPr>
        <p:spPr>
          <a:xfrm>
            <a:off x="1471568" y="779937"/>
            <a:ext cx="2056725" cy="52634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dirty="0"/>
              <a:t>saran</a:t>
            </a:r>
          </a:p>
        </p:txBody>
      </p:sp>
      <p:sp>
        <p:nvSpPr>
          <p:cNvPr id="13" name="Hati 12">
            <a:extLst>
              <a:ext uri="{FF2B5EF4-FFF2-40B4-BE49-F238E27FC236}">
                <a16:creationId xmlns:a16="http://schemas.microsoft.com/office/drawing/2014/main" id="{795E58C5-F373-7E78-2476-CE7ECDA7AC8A}"/>
              </a:ext>
            </a:extLst>
          </p:cNvPr>
          <p:cNvSpPr/>
          <p:nvPr/>
        </p:nvSpPr>
        <p:spPr>
          <a:xfrm>
            <a:off x="3706585" y="-1285058"/>
            <a:ext cx="571500" cy="506186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Hati 13">
            <a:extLst>
              <a:ext uri="{FF2B5EF4-FFF2-40B4-BE49-F238E27FC236}">
                <a16:creationId xmlns:a16="http://schemas.microsoft.com/office/drawing/2014/main" id="{977ADAF7-80FE-24F2-0912-CD85D2E3BE2A}"/>
              </a:ext>
            </a:extLst>
          </p:cNvPr>
          <p:cNvSpPr/>
          <p:nvPr/>
        </p:nvSpPr>
        <p:spPr>
          <a:xfrm>
            <a:off x="6992634" y="-1744980"/>
            <a:ext cx="903517" cy="919843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Hati 14">
            <a:extLst>
              <a:ext uri="{FF2B5EF4-FFF2-40B4-BE49-F238E27FC236}">
                <a16:creationId xmlns:a16="http://schemas.microsoft.com/office/drawing/2014/main" id="{C80E9A63-1396-DBDC-7133-6CE8EB218246}"/>
              </a:ext>
            </a:extLst>
          </p:cNvPr>
          <p:cNvSpPr/>
          <p:nvPr/>
        </p:nvSpPr>
        <p:spPr>
          <a:xfrm>
            <a:off x="11500224" y="-1235462"/>
            <a:ext cx="571500" cy="506186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Hati 15">
            <a:extLst>
              <a:ext uri="{FF2B5EF4-FFF2-40B4-BE49-F238E27FC236}">
                <a16:creationId xmlns:a16="http://schemas.microsoft.com/office/drawing/2014/main" id="{4FB770E3-4572-00BE-6128-A2F69C530716}"/>
              </a:ext>
            </a:extLst>
          </p:cNvPr>
          <p:cNvSpPr/>
          <p:nvPr/>
        </p:nvSpPr>
        <p:spPr>
          <a:xfrm>
            <a:off x="-1099457" y="7183729"/>
            <a:ext cx="571500" cy="506186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7" name="Hati 16">
            <a:extLst>
              <a:ext uri="{FF2B5EF4-FFF2-40B4-BE49-F238E27FC236}">
                <a16:creationId xmlns:a16="http://schemas.microsoft.com/office/drawing/2014/main" id="{2536B2B0-9D9B-A2A9-232A-BA161A306B3E}"/>
              </a:ext>
            </a:extLst>
          </p:cNvPr>
          <p:cNvSpPr/>
          <p:nvPr/>
        </p:nvSpPr>
        <p:spPr>
          <a:xfrm>
            <a:off x="5831224" y="7183729"/>
            <a:ext cx="571500" cy="506186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Hati 17">
            <a:extLst>
              <a:ext uri="{FF2B5EF4-FFF2-40B4-BE49-F238E27FC236}">
                <a16:creationId xmlns:a16="http://schemas.microsoft.com/office/drawing/2014/main" id="{BF9DAA6D-DF8D-0EB5-4BE9-89A26A6D639F}"/>
              </a:ext>
            </a:extLst>
          </p:cNvPr>
          <p:cNvSpPr/>
          <p:nvPr/>
        </p:nvSpPr>
        <p:spPr>
          <a:xfrm>
            <a:off x="11464224" y="7436822"/>
            <a:ext cx="903517" cy="919843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0970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AF11893A-B600-8A39-963B-CD319871F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932" y="2529795"/>
            <a:ext cx="7472136" cy="1438049"/>
          </a:xfrm>
        </p:spPr>
        <p:txBody>
          <a:bodyPr>
            <a:normAutofit/>
          </a:bodyPr>
          <a:lstStyle/>
          <a:p>
            <a:r>
              <a:rPr lang="id-ID" sz="8800" dirty="0" err="1"/>
              <a:t>terimakasi</a:t>
            </a:r>
            <a:endParaRPr lang="id-ID" sz="8800" dirty="0"/>
          </a:p>
        </p:txBody>
      </p:sp>
      <p:sp>
        <p:nvSpPr>
          <p:cNvPr id="7" name="Hati 6">
            <a:extLst>
              <a:ext uri="{FF2B5EF4-FFF2-40B4-BE49-F238E27FC236}">
                <a16:creationId xmlns:a16="http://schemas.microsoft.com/office/drawing/2014/main" id="{DDFFE333-449B-8089-A270-602965401BE5}"/>
              </a:ext>
            </a:extLst>
          </p:cNvPr>
          <p:cNvSpPr/>
          <p:nvPr/>
        </p:nvSpPr>
        <p:spPr>
          <a:xfrm>
            <a:off x="3804557" y="1224643"/>
            <a:ext cx="571500" cy="506186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Hati 7">
            <a:extLst>
              <a:ext uri="{FF2B5EF4-FFF2-40B4-BE49-F238E27FC236}">
                <a16:creationId xmlns:a16="http://schemas.microsoft.com/office/drawing/2014/main" id="{EC6FF9D4-FD59-268D-04CA-3C9095E2292C}"/>
              </a:ext>
            </a:extLst>
          </p:cNvPr>
          <p:cNvSpPr/>
          <p:nvPr/>
        </p:nvSpPr>
        <p:spPr>
          <a:xfrm>
            <a:off x="7679872" y="3799114"/>
            <a:ext cx="571500" cy="506186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Hati 8">
            <a:extLst>
              <a:ext uri="{FF2B5EF4-FFF2-40B4-BE49-F238E27FC236}">
                <a16:creationId xmlns:a16="http://schemas.microsoft.com/office/drawing/2014/main" id="{2E6E34B5-8EC4-CAC1-D54E-7F59036CD12B}"/>
              </a:ext>
            </a:extLst>
          </p:cNvPr>
          <p:cNvSpPr/>
          <p:nvPr/>
        </p:nvSpPr>
        <p:spPr>
          <a:xfrm>
            <a:off x="1202872" y="4305300"/>
            <a:ext cx="571500" cy="506186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" name="Hati 9">
            <a:extLst>
              <a:ext uri="{FF2B5EF4-FFF2-40B4-BE49-F238E27FC236}">
                <a16:creationId xmlns:a16="http://schemas.microsoft.com/office/drawing/2014/main" id="{7DA1CEFB-6559-3F76-8792-B6733EBA1C60}"/>
              </a:ext>
            </a:extLst>
          </p:cNvPr>
          <p:cNvSpPr/>
          <p:nvPr/>
        </p:nvSpPr>
        <p:spPr>
          <a:xfrm>
            <a:off x="6760027" y="963385"/>
            <a:ext cx="903517" cy="919843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Hati 15">
            <a:extLst>
              <a:ext uri="{FF2B5EF4-FFF2-40B4-BE49-F238E27FC236}">
                <a16:creationId xmlns:a16="http://schemas.microsoft.com/office/drawing/2014/main" id="{5430971E-D4F0-311E-6739-8DDAB416F9FC}"/>
              </a:ext>
            </a:extLst>
          </p:cNvPr>
          <p:cNvSpPr/>
          <p:nvPr/>
        </p:nvSpPr>
        <p:spPr>
          <a:xfrm>
            <a:off x="9473293" y="457199"/>
            <a:ext cx="571500" cy="506186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Hati 16">
            <a:extLst>
              <a:ext uri="{FF2B5EF4-FFF2-40B4-BE49-F238E27FC236}">
                <a16:creationId xmlns:a16="http://schemas.microsoft.com/office/drawing/2014/main" id="{FE9FC90F-FAD7-C044-1044-2590C2976156}"/>
              </a:ext>
            </a:extLst>
          </p:cNvPr>
          <p:cNvSpPr/>
          <p:nvPr/>
        </p:nvSpPr>
        <p:spPr>
          <a:xfrm>
            <a:off x="9832068" y="5480958"/>
            <a:ext cx="903517" cy="919843"/>
          </a:xfrm>
          <a:prstGeom prst="hear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5886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eafVTI">
  <a:themeElements>
    <a:clrScheme name="AnalogousFromDarkSeedLeftStep">
      <a:dk1>
        <a:srgbClr val="000000"/>
      </a:dk1>
      <a:lt1>
        <a:srgbClr val="FFFFFF"/>
      </a:lt1>
      <a:dk2>
        <a:srgbClr val="1F1833"/>
      </a:dk2>
      <a:lt2>
        <a:srgbClr val="F0F3F2"/>
      </a:lt2>
      <a:accent1>
        <a:srgbClr val="E72983"/>
      </a:accent1>
      <a:accent2>
        <a:srgbClr val="D517C0"/>
      </a:accent2>
      <a:accent3>
        <a:srgbClr val="AD29E7"/>
      </a:accent3>
      <a:accent4>
        <a:srgbClr val="501DD6"/>
      </a:accent4>
      <a:accent5>
        <a:srgbClr val="2943E7"/>
      </a:accent5>
      <a:accent6>
        <a:srgbClr val="1781D5"/>
      </a:accent6>
      <a:hlink>
        <a:srgbClr val="433FBF"/>
      </a:hlink>
      <a:folHlink>
        <a:srgbClr val="7F7F7F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2055</TotalTime>
  <Words>90</Words>
  <Application>Microsoft Macintosh PowerPoint</Application>
  <PresentationFormat>Layar Lebar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4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6</vt:i4>
      </vt:variant>
    </vt:vector>
  </HeadingPairs>
  <TitlesOfParts>
    <vt:vector size="11" baseType="lpstr">
      <vt:lpstr>Arial</vt:lpstr>
      <vt:lpstr>Avenir Next LT Pro Light</vt:lpstr>
      <vt:lpstr>Rockwell Nova Light</vt:lpstr>
      <vt:lpstr>Wingdings</vt:lpstr>
      <vt:lpstr>LeafVTI</vt:lpstr>
      <vt:lpstr>Analisis Pengeluaran Pelanggan Wholesale</vt:lpstr>
      <vt:lpstr>Data awal</vt:lpstr>
      <vt:lpstr>Grafik pengeluaran pelanggan </vt:lpstr>
      <vt:lpstr>Diagram segmentasi pelanggan</vt:lpstr>
      <vt:lpstr>Presentasi PowerPoint</vt:lpstr>
      <vt:lpstr>terimakasi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Kamila Arumaisha</dc:creator>
  <cp:lastModifiedBy>Kamila Arumaisha</cp:lastModifiedBy>
  <cp:revision>2</cp:revision>
  <dcterms:created xsi:type="dcterms:W3CDTF">2024-12-19T13:34:19Z</dcterms:created>
  <dcterms:modified xsi:type="dcterms:W3CDTF">2024-12-21T12:11:20Z</dcterms:modified>
</cp:coreProperties>
</file>

<file path=docProps/thumbnail.jpeg>
</file>